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" showMasterSp="0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5" name="Google Shape;15;p2"/>
          <p:cNvSpPr txBox="1"/>
          <p:nvPr>
            <p:ph type="ctrTitle"/>
          </p:nvPr>
        </p:nvSpPr>
        <p:spPr>
          <a:xfrm>
            <a:off x="762000" y="3200400"/>
            <a:ext cx="75438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Impact"/>
              <a:buNone/>
              <a:defRPr b="0" i="0" sz="80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762000" y="4724400"/>
            <a:ext cx="68580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ctr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b="0" i="0" sz="2200" u="none" cap="none" strike="noStrike">
                <a:solidFill>
                  <a:srgbClr val="888888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ctr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ctr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ctr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ctr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ctr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ctr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ctr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0" type="dt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1" type="ftr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2" type="sldNum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вертикальный текст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 b="0" i="0" sz="5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" type="body"/>
          </p:nvPr>
        </p:nvSpPr>
        <p:spPr>
          <a:xfrm rot="5400000">
            <a:off x="2590800" y="-990600"/>
            <a:ext cx="3886200" cy="72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-368300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80" name="Google Shape;80;p11"/>
          <p:cNvSpPr txBox="1"/>
          <p:nvPr>
            <p:ph idx="10" type="dt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81" name="Google Shape;81;p11"/>
          <p:cNvSpPr txBox="1"/>
          <p:nvPr>
            <p:ph idx="11" type="ftr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82" name="Google Shape;82;p11"/>
          <p:cNvSpPr txBox="1"/>
          <p:nvPr>
            <p:ph idx="12" type="sldNum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Вертикальный заголовок и текст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type="title"/>
          </p:nvPr>
        </p:nvSpPr>
        <p:spPr>
          <a:xfrm rot="5400000">
            <a:off x="-1028700" y="2476500"/>
            <a:ext cx="5410199" cy="182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 b="0" i="0" sz="5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5" name="Google Shape;85;p12"/>
          <p:cNvSpPr txBox="1"/>
          <p:nvPr>
            <p:ph idx="1" type="body"/>
          </p:nvPr>
        </p:nvSpPr>
        <p:spPr>
          <a:xfrm rot="5400000">
            <a:off x="3009900" y="266701"/>
            <a:ext cx="48768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-368300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86" name="Google Shape;86;p12"/>
          <p:cNvSpPr txBox="1"/>
          <p:nvPr>
            <p:ph idx="10" type="dt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87" name="Google Shape;87;p12"/>
          <p:cNvSpPr txBox="1"/>
          <p:nvPr>
            <p:ph idx="11" type="ftr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88" name="Google Shape;88;p12"/>
          <p:cNvSpPr txBox="1"/>
          <p:nvPr>
            <p:ph idx="12" type="sldNum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 b="0" i="0" sz="5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-368300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раздела" showMasterSp="0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29" name="Google Shape;29;p4"/>
          <p:cNvSpPr txBox="1"/>
          <p:nvPr>
            <p:ph type="title"/>
          </p:nvPr>
        </p:nvSpPr>
        <p:spPr>
          <a:xfrm>
            <a:off x="762000" y="3276600"/>
            <a:ext cx="7543800" cy="16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 b="0" i="0" sz="5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" type="body"/>
          </p:nvPr>
        </p:nvSpPr>
        <p:spPr>
          <a:xfrm>
            <a:off x="762000" y="4953000"/>
            <a:ext cx="6858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0" type="dt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1" type="ftr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4" name="Google Shape;34;p4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Два объекта" type="twoObj">
  <p:cSld name="TWO_OBJECTS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 b="0" i="0" sz="5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62000" y="609601"/>
            <a:ext cx="3657600" cy="3767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8200" y="609601"/>
            <a:ext cx="3657600" cy="37673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39" name="Google Shape;39;p5"/>
          <p:cNvSpPr txBox="1"/>
          <p:nvPr>
            <p:ph idx="10" type="dt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40" name="Google Shape;40;p5"/>
          <p:cNvSpPr txBox="1"/>
          <p:nvPr>
            <p:ph idx="11" type="ftr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41" name="Google Shape;41;p5"/>
          <p:cNvSpPr txBox="1"/>
          <p:nvPr>
            <p:ph idx="12" type="sldNum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Сравнение" type="twoTxTwoObj">
  <p:cSld name="TWO_OBJECTS_WITH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/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 b="0" i="0" sz="5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1" type="body"/>
          </p:nvPr>
        </p:nvSpPr>
        <p:spPr>
          <a:xfrm>
            <a:off x="758952" y="609600"/>
            <a:ext cx="3657600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idx="2" type="body"/>
          </p:nvPr>
        </p:nvSpPr>
        <p:spPr>
          <a:xfrm>
            <a:off x="758952" y="1329264"/>
            <a:ext cx="36576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3" type="body"/>
          </p:nvPr>
        </p:nvSpPr>
        <p:spPr>
          <a:xfrm>
            <a:off x="4645152" y="609600"/>
            <a:ext cx="3657600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47" name="Google Shape;47;p6"/>
          <p:cNvSpPr txBox="1"/>
          <p:nvPr>
            <p:ph idx="4" type="body"/>
          </p:nvPr>
        </p:nvSpPr>
        <p:spPr>
          <a:xfrm>
            <a:off x="4645152" y="1329264"/>
            <a:ext cx="36576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48" name="Google Shape;48;p6"/>
          <p:cNvSpPr txBox="1"/>
          <p:nvPr>
            <p:ph idx="10" type="dt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49" name="Google Shape;49;p6"/>
          <p:cNvSpPr txBox="1"/>
          <p:nvPr>
            <p:ph idx="11" type="ftr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50" name="Google Shape;50;p6"/>
          <p:cNvSpPr txBox="1"/>
          <p:nvPr>
            <p:ph idx="12" type="sldNum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51" name="Google Shape;51;p6"/>
          <p:cNvCxnSpPr/>
          <p:nvPr/>
        </p:nvCxnSpPr>
        <p:spPr>
          <a:xfrm>
            <a:off x="758952" y="1249362"/>
            <a:ext cx="3657600" cy="1588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2" name="Google Shape;52;p6"/>
          <p:cNvCxnSpPr/>
          <p:nvPr/>
        </p:nvCxnSpPr>
        <p:spPr>
          <a:xfrm>
            <a:off x="4645152" y="1249362"/>
            <a:ext cx="3657600" cy="1588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олько заголовок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 txBox="1"/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 b="0" i="0" sz="5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5" name="Google Shape;55;p7"/>
          <p:cNvSpPr txBox="1"/>
          <p:nvPr>
            <p:ph idx="10" type="dt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56" name="Google Shape;56;p7"/>
          <p:cNvSpPr txBox="1"/>
          <p:nvPr>
            <p:ph idx="11" type="ftr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57" name="Google Shape;57;p7"/>
          <p:cNvSpPr txBox="1"/>
          <p:nvPr>
            <p:ph idx="12" type="sldNum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Пустой слайд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idx="10" type="dt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1" type="ftr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61" name="Google Shape;61;p8"/>
          <p:cNvSpPr txBox="1"/>
          <p:nvPr>
            <p:ph idx="12" type="sldNum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Объект с подписью" type="objTx">
  <p:cSld name="OBJECT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/>
          <p:nvPr>
            <p:ph type="title"/>
          </p:nvPr>
        </p:nvSpPr>
        <p:spPr>
          <a:xfrm>
            <a:off x="762000" y="4572000"/>
            <a:ext cx="678484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 b="0" i="0" sz="5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" type="body"/>
          </p:nvPr>
        </p:nvSpPr>
        <p:spPr>
          <a:xfrm>
            <a:off x="3710866" y="457200"/>
            <a:ext cx="4594934" cy="411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-368300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2" type="body"/>
          </p:nvPr>
        </p:nvSpPr>
        <p:spPr>
          <a:xfrm>
            <a:off x="762001" y="457200"/>
            <a:ext cx="2673657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228600" lvl="0" marL="457200" marR="0" rtl="0" algn="l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66" name="Google Shape;66;p9"/>
          <p:cNvSpPr txBox="1"/>
          <p:nvPr>
            <p:ph idx="10" type="dt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67" name="Google Shape;67;p9"/>
          <p:cNvSpPr txBox="1"/>
          <p:nvPr>
            <p:ph idx="11" type="ftr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68" name="Google Shape;68;p9"/>
          <p:cNvSpPr txBox="1"/>
          <p:nvPr>
            <p:ph idx="12" type="sldNum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69" name="Google Shape;69;p9"/>
          <p:cNvCxnSpPr/>
          <p:nvPr/>
        </p:nvCxnSpPr>
        <p:spPr>
          <a:xfrm rot="5400000">
            <a:off x="1677194" y="2514600"/>
            <a:ext cx="3810000" cy="1588"/>
          </a:xfrm>
          <a:prstGeom prst="straightConnector1">
            <a:avLst/>
          </a:prstGeom>
          <a:noFill/>
          <a:ln cap="flat" cmpd="sng" w="15875">
            <a:solidFill>
              <a:srgbClr val="979797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исунок с подписью" type="picTx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type="title"/>
          </p:nvPr>
        </p:nvSpPr>
        <p:spPr>
          <a:xfrm>
            <a:off x="758952" y="4572000"/>
            <a:ext cx="678484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 b="0" i="0" sz="5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2" name="Google Shape;72;p10"/>
          <p:cNvSpPr/>
          <p:nvPr>
            <p:ph idx="2" type="pic"/>
          </p:nvPr>
        </p:nvSpPr>
        <p:spPr>
          <a:xfrm>
            <a:off x="777240" y="457200"/>
            <a:ext cx="7543800" cy="28956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idx="1" type="body"/>
          </p:nvPr>
        </p:nvSpPr>
        <p:spPr>
          <a:xfrm>
            <a:off x="850392" y="3505200"/>
            <a:ext cx="7391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74" name="Google Shape;74;p10"/>
          <p:cNvSpPr txBox="1"/>
          <p:nvPr>
            <p:ph idx="10" type="dt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75" name="Google Shape;75;p10"/>
          <p:cNvSpPr txBox="1"/>
          <p:nvPr>
            <p:ph idx="11" type="ftr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76" name="Google Shape;76;p10"/>
          <p:cNvSpPr txBox="1"/>
          <p:nvPr>
            <p:ph idx="12" type="sldNum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 b="0" i="0" sz="5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-368300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b="0" i="0" sz="2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444444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" name="Google Shape;11;p1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2" name="Google Shape;12;p1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/>
          <p:nvPr>
            <p:ph type="ctrTitle"/>
          </p:nvPr>
        </p:nvSpPr>
        <p:spPr>
          <a:xfrm>
            <a:off x="762000" y="3200400"/>
            <a:ext cx="7543800" cy="31809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Times"/>
              <a:buNone/>
            </a:pPr>
            <a:r>
              <a:rPr b="1" i="0" lang="ru-RU" sz="5400" u="none" cap="none" strike="noStrike">
                <a:solidFill>
                  <a:srgbClr val="262626"/>
                </a:solidFill>
                <a:latin typeface="Times"/>
                <a:ea typeface="Times"/>
                <a:cs typeface="Times"/>
                <a:sym typeface="Times"/>
              </a:rPr>
              <a:t>«Вред курения, алкоголя, наркотических средств»</a:t>
            </a:r>
            <a:endParaRPr/>
          </a:p>
        </p:txBody>
      </p:sp>
      <p:sp>
        <p:nvSpPr>
          <p:cNvPr id="94" name="Google Shape;94;p13"/>
          <p:cNvSpPr txBox="1"/>
          <p:nvPr>
            <p:ph idx="1" type="subTitle"/>
          </p:nvPr>
        </p:nvSpPr>
        <p:spPr>
          <a:xfrm>
            <a:off x="762000" y="4724400"/>
            <a:ext cx="68580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/>
          <p:nvPr>
            <p:ph type="title"/>
          </p:nvPr>
        </p:nvSpPr>
        <p:spPr>
          <a:xfrm>
            <a:off x="2123728" y="450912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60"/>
              <a:buFont typeface="Impact"/>
              <a:buNone/>
            </a:pPr>
            <a:r>
              <a:rPr b="1" i="0" lang="ru-RU" sz="486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  <a:t>Факторы, негативно влияющие на здоровье</a:t>
            </a:r>
            <a:endParaRPr b="0" i="0" sz="4860" u="none" cap="none" strike="noStrike">
              <a:solidFill>
                <a:srgbClr val="26262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48" name="Google Shape;148;p22"/>
          <p:cNvSpPr txBox="1"/>
          <p:nvPr>
            <p:ph idx="1" type="body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74320" lvl="0" marL="27432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Char char="•"/>
            </a:pPr>
            <a:r>
              <a:rPr b="0" i="0" lang="ru-RU" sz="3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пассивное курение повышает риск развития рака легких у некурящих;</a:t>
            </a:r>
            <a:endParaRPr/>
          </a:p>
          <a:p>
            <a:pPr indent="-274320" lvl="0" marL="274320" marR="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Char char="•"/>
            </a:pPr>
            <a:r>
              <a:rPr b="0" i="0" lang="ru-RU" sz="3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не существует безопасного уровня пассивного курения.</a:t>
            </a:r>
            <a:endParaRPr/>
          </a:p>
          <a:p>
            <a:pPr indent="-274320" lvl="0" marL="274320" marR="0" rtl="0" algn="l">
              <a:lnSpc>
                <a:spcPct val="90000"/>
              </a:lnSpc>
              <a:spcBef>
                <a:spcPts val="72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Char char="•"/>
            </a:pPr>
            <a:r>
              <a:rPr b="0" i="1" lang="ru-RU" sz="3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Постоянное пассивное курение укорачивает жизнь в среднем на 5 лет.</a:t>
            </a:r>
            <a:endParaRPr b="0" i="0" sz="36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121920" lvl="0" marL="27432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/>
          <p:nvPr>
            <p:ph type="title"/>
          </p:nvPr>
        </p:nvSpPr>
        <p:spPr>
          <a:xfrm>
            <a:off x="2362200" y="5517232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10"/>
              <a:buFont typeface="Impact"/>
              <a:buNone/>
            </a:pPr>
            <a:r>
              <a:rPr b="1" i="0" lang="ru-RU" sz="441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  <a:t>Последствия употребления табака для детей и взрослых</a:t>
            </a:r>
            <a:r>
              <a:rPr b="1" i="0" lang="ru-RU" sz="486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  <a:t>.</a:t>
            </a:r>
            <a:br>
              <a:rPr b="0" i="0" lang="ru-RU" sz="486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</a:br>
            <a:endParaRPr b="0" i="0" sz="4860" u="none" cap="none" strike="noStrike">
              <a:solidFill>
                <a:srgbClr val="26262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54" name="Google Shape;154;p23"/>
          <p:cNvSpPr txBox="1"/>
          <p:nvPr>
            <p:ph idx="1" type="body"/>
          </p:nvPr>
        </p:nvSpPr>
        <p:spPr>
          <a:xfrm>
            <a:off x="251520" y="116632"/>
            <a:ext cx="8568952" cy="47525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74320" lvl="0" marL="27432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•"/>
            </a:pPr>
            <a:r>
              <a:rPr b="0" i="0" lang="ru-RU" sz="2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По данным Всемирной организации здравоохранения (ВОЗ), на земном шаре каждые 6 секунд</a:t>
            </a:r>
            <a:r>
              <a:rPr b="0" i="1" lang="ru-RU" sz="2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0" lang="ru-RU" sz="2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умирает один человек от заболеваний, связанных с курением табака, т.е. ежегодно по этой причине умирает 5 млн. человек.</a:t>
            </a:r>
            <a:endParaRPr/>
          </a:p>
          <a:p>
            <a:pPr indent="-274320" lvl="0" marL="274320" marR="0" rtl="0" algn="l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•"/>
            </a:pPr>
            <a:r>
              <a:rPr b="0" i="0" lang="ru-RU" sz="2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Каждый год в России умирает 300 тыс. человек</a:t>
            </a:r>
            <a:r>
              <a:rPr b="0" i="1" lang="ru-RU" sz="2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b="0" i="0" lang="ru-RU" sz="2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от заболеваний, связанных с курением. Это практически сравнимо с населением города Архангельска.</a:t>
            </a:r>
            <a:endParaRPr/>
          </a:p>
          <a:p>
            <a:pPr indent="-274320" lvl="0" marL="274320" marR="0" rtl="0" algn="just">
              <a:spcBef>
                <a:spcPts val="52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Arial"/>
              <a:buChar char="•"/>
            </a:pPr>
            <a:r>
              <a:rPr b="0" i="0" lang="ru-RU" sz="2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При табакокурении увеличивается риск развития заболеваний всех без исключения органов и систем. </a:t>
            </a:r>
            <a:endParaRPr/>
          </a:p>
          <a:p>
            <a:pPr indent="-121920" lvl="0" marL="27432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 txBox="1"/>
          <p:nvPr>
            <p:ph type="title"/>
          </p:nvPr>
        </p:nvSpPr>
        <p:spPr>
          <a:xfrm>
            <a:off x="2362200" y="4653136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10"/>
              <a:buFont typeface="Impact"/>
              <a:buNone/>
            </a:pPr>
            <a:r>
              <a:rPr b="1" i="0" lang="ru-RU" sz="441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  <a:t>Последствия употребления табака для детей и взрослых</a:t>
            </a:r>
            <a:r>
              <a:rPr b="1" i="0" lang="ru-RU" sz="486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  <a:t>.</a:t>
            </a:r>
            <a:endParaRPr b="0" i="0" sz="4860" u="none" cap="none" strike="noStrike">
              <a:solidFill>
                <a:srgbClr val="26262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60" name="Google Shape;160;p24"/>
          <p:cNvSpPr txBox="1"/>
          <p:nvPr>
            <p:ph idx="1" type="body"/>
          </p:nvPr>
        </p:nvSpPr>
        <p:spPr>
          <a:xfrm>
            <a:off x="179512" y="0"/>
            <a:ext cx="8712968" cy="4869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74320" lvl="0" marL="27432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</a:pPr>
            <a:r>
              <a:rPr b="0" i="0" lang="ru-RU" sz="24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Раком легкого ежегодно заболевает 50 000 мужчин, причиной которого в 90% случаев является курение.</a:t>
            </a:r>
            <a:endParaRPr/>
          </a:p>
          <a:p>
            <a:pPr indent="-274320" lvl="0" marL="27432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</a:pPr>
            <a:r>
              <a:rPr b="0" i="0" lang="ru-RU" sz="24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Курение увеличивает риск рака легких в 17 раз, рака полости рта – в 18 раз, рака гортани – в 11 раз, рака мочевого пузыря – в 2 раза, инфаркта миокарда – в 2 раза, инсульта – в 2 раза.</a:t>
            </a:r>
            <a:endParaRPr/>
          </a:p>
          <a:p>
            <a:pPr indent="-274320" lvl="0" marL="27432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</a:pPr>
            <a:r>
              <a:rPr b="0" i="0" lang="ru-RU" sz="24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Курение во время беременности повышает риск синдрома внезапной смерти новорожденного, пороков развития новорожденных («заячья губа», «волчья пасть» и т.д.), заболеваний органов дыхания, снижения иммунитета.</a:t>
            </a:r>
            <a:endParaRPr/>
          </a:p>
          <a:p>
            <a:pPr indent="-121920" lvl="0" marL="274320" marR="0" rtl="0" algn="r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5"/>
          <p:cNvSpPr txBox="1"/>
          <p:nvPr>
            <p:ph type="title"/>
          </p:nvPr>
        </p:nvSpPr>
        <p:spPr>
          <a:xfrm>
            <a:off x="1979712" y="4437112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Times"/>
              <a:buNone/>
            </a:pPr>
            <a:r>
              <a:rPr b="1" i="0" lang="ru-RU" sz="4000" u="none" cap="none" strike="noStrike">
                <a:solidFill>
                  <a:srgbClr val="262626"/>
                </a:solidFill>
                <a:latin typeface="Times"/>
                <a:ea typeface="Times"/>
                <a:cs typeface="Times"/>
                <a:sym typeface="Times"/>
              </a:rPr>
              <a:t>Последствия употребления табака для детей и взрослых</a:t>
            </a:r>
            <a:r>
              <a:rPr b="1" i="0" lang="ru-RU" sz="40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  <a:t>.</a:t>
            </a:r>
            <a:endParaRPr b="0" i="0" sz="4000" u="none" cap="none" strike="noStrike">
              <a:solidFill>
                <a:srgbClr val="26262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66" name="Google Shape;166;p25"/>
          <p:cNvSpPr txBox="1"/>
          <p:nvPr>
            <p:ph idx="1" type="body"/>
          </p:nvPr>
        </p:nvSpPr>
        <p:spPr>
          <a:xfrm>
            <a:off x="179512" y="404664"/>
            <a:ext cx="8712968" cy="4104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74320" lvl="0" marL="27432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</a:pPr>
            <a:r>
              <a:rPr b="0" i="0" lang="ru-RU" sz="24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Влияние курения на внешность проявляется достаточно быстро: желтые зубы, подверженность кариесу, неприятный запах изо рта, сероватый оттенок кожи, раннее появление морщин, огрубение голоса, нездоровые ногти и волосы. </a:t>
            </a:r>
            <a:endParaRPr/>
          </a:p>
          <a:p>
            <a:pPr indent="-274320" lvl="0" marL="27432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</a:pPr>
            <a:r>
              <a:rPr b="0" i="0" lang="ru-RU" sz="24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Для детей и подростков курение более опасно, чем для взрослых. Оно замедляет физическое и интеллектуальное развитие. Курящие подростки страдают от болезней желудка, одышки; при физических нагрузках они быстро устают. У них снижается память и концентрация внимания, что часто является причиной плохой успеваемости в школе. </a:t>
            </a:r>
            <a:endParaRPr/>
          </a:p>
          <a:p>
            <a:pPr indent="-121920" lvl="0" marL="27432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/>
          <p:nvPr>
            <p:ph type="title"/>
          </p:nvPr>
        </p:nvSpPr>
        <p:spPr>
          <a:xfrm>
            <a:off x="2195736" y="4581128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60"/>
              <a:buFont typeface="Impact"/>
              <a:buNone/>
            </a:pPr>
            <a:r>
              <a:rPr b="1" i="0" lang="ru-RU" sz="486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  <a:t>Факторы, негативно влияющие на здоровье</a:t>
            </a:r>
            <a:endParaRPr b="0" i="0" sz="4860" u="none" cap="none" strike="noStrike">
              <a:solidFill>
                <a:srgbClr val="26262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72" name="Google Shape;172;p26"/>
          <p:cNvSpPr txBox="1"/>
          <p:nvPr>
            <p:ph idx="1" type="body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74320" lvl="0" marL="27432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b="1" i="0" lang="ru-RU" sz="2800" u="sng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Алкоголь.</a:t>
            </a:r>
            <a:endParaRPr b="0" i="0" sz="28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74320" lvl="0" marL="274320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b="0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Попав в организм, алкоголь медленно расщепляется в печени со скоростью 0,1 г/кг массы тела в час. И только 10% его выводится из организма в неизмененном виде. Остальной алкоголь циркулирует вместе с кровью по всему организму, пока полностью не расщепится.</a:t>
            </a:r>
            <a:endParaRPr b="0" i="0" sz="28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"/>
          <p:cNvSpPr txBox="1"/>
          <p:nvPr>
            <p:ph type="title"/>
          </p:nvPr>
        </p:nvSpPr>
        <p:spPr>
          <a:xfrm>
            <a:off x="2051720" y="450912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60"/>
              <a:buFont typeface="Impact"/>
              <a:buNone/>
            </a:pPr>
            <a:r>
              <a:rPr b="1" i="0" lang="ru-RU" sz="486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  <a:t>Факторы, негативно влияющие на здоровье</a:t>
            </a:r>
            <a:endParaRPr b="0" i="0" sz="4860" u="none" cap="none" strike="noStrike">
              <a:solidFill>
                <a:srgbClr val="26262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78" name="Google Shape;178;p27"/>
          <p:cNvSpPr txBox="1"/>
          <p:nvPr>
            <p:ph idx="1" type="body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74320" lvl="0" marL="27432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Токсическое воздействие алкоголя, прежде всего, сказывается на деятельности </a:t>
            </a:r>
            <a:r>
              <a:rPr b="0" i="1" lang="ru-RU" sz="3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нервной системы</a:t>
            </a:r>
            <a:r>
              <a:rPr b="0" i="0" lang="ru-RU" sz="3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. Нарушается работа сосудов головного мозга: наблюдается их расширение, увеличение проницаемости, кровоизлияния в ткань мозга. </a:t>
            </a:r>
            <a:endParaRPr b="0" i="0" sz="32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 txBox="1"/>
          <p:nvPr>
            <p:ph type="title"/>
          </p:nvPr>
        </p:nvSpPr>
        <p:spPr>
          <a:xfrm>
            <a:off x="2051720" y="450912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60"/>
              <a:buFont typeface="Impact"/>
              <a:buNone/>
            </a:pPr>
            <a:r>
              <a:rPr b="1" i="0" lang="ru-RU" sz="486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  <a:t>Факторы, негативно влияющие на здоровье</a:t>
            </a:r>
            <a:endParaRPr b="0" i="0" sz="4860" u="none" cap="none" strike="noStrike">
              <a:solidFill>
                <a:srgbClr val="26262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84" name="Google Shape;184;p28"/>
          <p:cNvSpPr txBox="1"/>
          <p:nvPr>
            <p:ph idx="1" type="body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74320" lvl="0" marL="27432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Arial"/>
              <a:buChar char="•"/>
            </a:pPr>
            <a:r>
              <a:rPr b="0" i="0" lang="ru-RU" sz="3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Второй мишенью алкоголя в организме является </a:t>
            </a:r>
            <a:r>
              <a:rPr b="0" i="1" lang="ru-RU" sz="3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печень</a:t>
            </a:r>
            <a:r>
              <a:rPr b="0" i="0" lang="ru-RU" sz="3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. Именно в ней под действием ферментов происходит расщепление алкоголя. При скорости поступления алкоголя в клетки печени выше скорости его распада (0,1 г/кг в час) происходит накопление алкоголя, ведущее к токсическому поражению клеток печени.</a:t>
            </a:r>
            <a:endParaRPr b="0" i="0" sz="30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9"/>
          <p:cNvSpPr txBox="1"/>
          <p:nvPr>
            <p:ph type="title"/>
          </p:nvPr>
        </p:nvSpPr>
        <p:spPr>
          <a:xfrm>
            <a:off x="1979712" y="4437112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60"/>
              <a:buFont typeface="Impact"/>
              <a:buNone/>
            </a:pPr>
            <a:r>
              <a:rPr b="1" i="0" lang="ru-RU" sz="486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  <a:t>Факторы, негативно влияющие на здоровье</a:t>
            </a:r>
            <a:endParaRPr b="0" i="0" sz="4860" u="none" cap="none" strike="noStrike">
              <a:solidFill>
                <a:srgbClr val="26262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90" name="Google Shape;190;p29"/>
          <p:cNvSpPr txBox="1"/>
          <p:nvPr>
            <p:ph idx="1" type="body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74320" lvl="0" marL="27432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Алкоголь обладает выраженным токсическим действием на эпителий, выстилающий пищевод, желудок, нарушает секрецию и состав желудочного сока, что в свою очередь ведет к нарушению переваривающей способности желудка и различным диспепсическим явлениям.</a:t>
            </a:r>
            <a:endParaRPr b="0" i="0" sz="32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0"/>
          <p:cNvSpPr txBox="1"/>
          <p:nvPr>
            <p:ph type="title"/>
          </p:nvPr>
        </p:nvSpPr>
        <p:spPr>
          <a:xfrm>
            <a:off x="2123728" y="450912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60"/>
              <a:buFont typeface="Impact"/>
              <a:buNone/>
            </a:pPr>
            <a:r>
              <a:rPr b="1" i="0" lang="ru-RU" sz="486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  <a:t>Факторы, негативно влияющие на здоровье</a:t>
            </a:r>
            <a:endParaRPr b="0" i="0" sz="4860" u="none" cap="none" strike="noStrike">
              <a:solidFill>
                <a:srgbClr val="26262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96" name="Google Shape;196;p30"/>
          <p:cNvSpPr txBox="1"/>
          <p:nvPr>
            <p:ph idx="1" type="body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74320" lvl="0" marL="27432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Char char="•"/>
            </a:pPr>
            <a:r>
              <a:rPr b="1" i="0" lang="ru-RU" sz="3600" u="sng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Наркотические вещества.</a:t>
            </a:r>
            <a:endParaRPr b="0" i="0" sz="36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74320" lvl="0" marL="274320" marR="0" rtl="0" algn="l">
              <a:spcBef>
                <a:spcPts val="72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Char char="•"/>
            </a:pPr>
            <a:r>
              <a:rPr b="0" i="0" lang="ru-RU" sz="3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Наркотическая зависимость приводит к риску заражения инфекциями, передающимися через кровь – ВИЧ, гепатитам В и С.</a:t>
            </a:r>
            <a:endParaRPr/>
          </a:p>
          <a:p>
            <a:pPr indent="-121920" lvl="0" marL="27432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1"/>
          <p:cNvSpPr txBox="1"/>
          <p:nvPr>
            <p:ph type="title"/>
          </p:nvPr>
        </p:nvSpPr>
        <p:spPr>
          <a:xfrm>
            <a:off x="2123728" y="450912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60"/>
              <a:buFont typeface="Impact"/>
              <a:buNone/>
            </a:pPr>
            <a:r>
              <a:rPr b="1" i="0" lang="ru-RU" sz="486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  <a:t>Факторы, негативно влияющие на здоровье</a:t>
            </a:r>
            <a:endParaRPr b="0" i="0" sz="4860" u="none" cap="none" strike="noStrike">
              <a:solidFill>
                <a:srgbClr val="26262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02" name="Google Shape;202;p31"/>
          <p:cNvSpPr txBox="1"/>
          <p:nvPr>
            <p:ph idx="1" type="body"/>
          </p:nvPr>
        </p:nvSpPr>
        <p:spPr>
          <a:xfrm>
            <a:off x="323528" y="685800"/>
            <a:ext cx="8424936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74320" lvl="0" marL="27432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Смерть от наркомании, если речь идет об употреблении наркотиков внутривенно, происходит примерно 7-10 лет непрерывной наркотизации. Конечно, есть наркоманы, которые живут с наркотиками и 15, и 20, и более лет. Но есть и такие, которые погибают из-за них спустя 6-8 месяцев с момента начала регулярного приема.</a:t>
            </a:r>
            <a:endParaRPr b="0" i="0" sz="32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/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</a:pPr>
            <a:r>
              <a:t/>
            </a:r>
            <a:endParaRPr b="0" i="0" sz="5400" u="none" cap="none" strike="noStrike">
              <a:solidFill>
                <a:srgbClr val="26262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00" name="Google Shape;100;p14"/>
          <p:cNvSpPr txBox="1"/>
          <p:nvPr>
            <p:ph idx="1" type="body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b="1" i="1" lang="ru-RU" sz="4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Здоровье – это то, что люди больше всего стремятся сохранить и меньше всего берегут.</a:t>
            </a:r>
            <a:endParaRPr b="0" i="0" sz="40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0" lvl="0" marL="0" marR="0" rtl="0" algn="r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b="1" i="1" lang="ru-RU" sz="4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К. Лабрюйер</a:t>
            </a:r>
            <a:endParaRPr b="0" i="0" sz="40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0320" lvl="0" marL="274320" marR="0" rtl="0" algn="l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t/>
            </a:r>
            <a:endParaRPr b="0" i="0" sz="40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2"/>
          <p:cNvSpPr txBox="1"/>
          <p:nvPr>
            <p:ph type="title"/>
          </p:nvPr>
        </p:nvSpPr>
        <p:spPr>
          <a:xfrm>
            <a:off x="2362200" y="4581128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Impact"/>
              <a:buNone/>
            </a:pPr>
            <a:r>
              <a:rPr b="1" i="0" lang="ru-RU" sz="48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  <a:t>Признаки употребления наркотических веществ.</a:t>
            </a:r>
            <a:endParaRPr b="0" i="0" sz="4800" u="none" cap="none" strike="noStrike">
              <a:solidFill>
                <a:srgbClr val="26262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08" name="Google Shape;208;p32"/>
          <p:cNvSpPr txBox="1"/>
          <p:nvPr>
            <p:ph idx="1" type="body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60"/>
              <a:buFont typeface="Arial"/>
              <a:buNone/>
            </a:pPr>
            <a:r>
              <a:t/>
            </a:r>
            <a:endParaRPr b="0" i="0" sz="186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74320" lvl="0" marL="274320" marR="0" rtl="0" algn="l">
              <a:lnSpc>
                <a:spcPct val="80000"/>
              </a:lnSpc>
              <a:spcBef>
                <a:spcPts val="542"/>
              </a:spcBef>
              <a:spcAft>
                <a:spcPts val="0"/>
              </a:spcAft>
              <a:buClr>
                <a:schemeClr val="accent1"/>
              </a:buClr>
              <a:buSzPts val="2712"/>
              <a:buFont typeface="Arial"/>
              <a:buChar char="•"/>
            </a:pPr>
            <a:r>
              <a:rPr b="1" i="0" lang="ru-RU" sz="2712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Поведенческие признаки:</a:t>
            </a:r>
            <a:endParaRPr b="0" i="0" sz="2712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74320" lvl="0" marL="274320" marR="0" rtl="0" algn="l">
              <a:lnSpc>
                <a:spcPct val="80000"/>
              </a:lnSpc>
              <a:spcBef>
                <a:spcPts val="542"/>
              </a:spcBef>
              <a:spcAft>
                <a:spcPts val="0"/>
              </a:spcAft>
              <a:buClr>
                <a:schemeClr val="accent1"/>
              </a:buClr>
              <a:buSzPts val="2712"/>
              <a:buFont typeface="Arial"/>
              <a:buChar char="•"/>
            </a:pPr>
            <a:r>
              <a:rPr b="0" i="0" lang="ru-RU" sz="2712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резкие перемены в настроении, неоправданная агрессия, эйфория</a:t>
            </a:r>
            <a:endParaRPr/>
          </a:p>
          <a:p>
            <a:pPr indent="-274320" lvl="0" marL="274320" marR="0" rtl="0" algn="l">
              <a:lnSpc>
                <a:spcPct val="80000"/>
              </a:lnSpc>
              <a:spcBef>
                <a:spcPts val="542"/>
              </a:spcBef>
              <a:spcAft>
                <a:spcPts val="0"/>
              </a:spcAft>
              <a:buClr>
                <a:schemeClr val="accent1"/>
              </a:buClr>
              <a:buSzPts val="2712"/>
              <a:buFont typeface="Arial"/>
              <a:buChar char="•"/>
            </a:pPr>
            <a:r>
              <a:rPr b="0" i="0" lang="ru-RU" sz="2712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дневные отсыпания после ситуаций употребления (пропуск учебы, работы)</a:t>
            </a:r>
            <a:endParaRPr/>
          </a:p>
          <a:p>
            <a:pPr indent="-274320" lvl="0" marL="274320" marR="0" rtl="0" algn="l">
              <a:lnSpc>
                <a:spcPct val="80000"/>
              </a:lnSpc>
              <a:spcBef>
                <a:spcPts val="542"/>
              </a:spcBef>
              <a:spcAft>
                <a:spcPts val="0"/>
              </a:spcAft>
              <a:buClr>
                <a:schemeClr val="accent1"/>
              </a:buClr>
              <a:buSzPts val="2712"/>
              <a:buFont typeface="Arial"/>
              <a:buChar char="•"/>
            </a:pPr>
            <a:r>
              <a:rPr b="0" i="0" lang="ru-RU" sz="2712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бессонница, повышенная утомляемость</a:t>
            </a:r>
            <a:endParaRPr/>
          </a:p>
          <a:p>
            <a:pPr indent="-274320" lvl="0" marL="274320" marR="0" rtl="0" algn="l">
              <a:lnSpc>
                <a:spcPct val="80000"/>
              </a:lnSpc>
              <a:spcBef>
                <a:spcPts val="542"/>
              </a:spcBef>
              <a:spcAft>
                <a:spcPts val="0"/>
              </a:spcAft>
              <a:buClr>
                <a:schemeClr val="accent1"/>
              </a:buClr>
              <a:buSzPts val="2712"/>
              <a:buFont typeface="Arial"/>
              <a:buChar char="•"/>
            </a:pPr>
            <a:r>
              <a:rPr b="0" i="0" lang="ru-RU" sz="2712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связь с лицами предосудительного поведения</a:t>
            </a:r>
            <a:endParaRPr/>
          </a:p>
          <a:p>
            <a:pPr indent="-274320" lvl="0" marL="274320" marR="0" rtl="0" algn="l">
              <a:lnSpc>
                <a:spcPct val="80000"/>
              </a:lnSpc>
              <a:spcBef>
                <a:spcPts val="542"/>
              </a:spcBef>
              <a:spcAft>
                <a:spcPts val="0"/>
              </a:spcAft>
              <a:buClr>
                <a:schemeClr val="accent1"/>
              </a:buClr>
              <a:buSzPts val="2712"/>
              <a:buFont typeface="Arial"/>
              <a:buChar char="•"/>
            </a:pPr>
            <a:r>
              <a:rPr b="0" i="0" lang="ru-RU" sz="2712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постоянные просьбы дать денег</a:t>
            </a:r>
            <a:endParaRPr/>
          </a:p>
          <a:p>
            <a:pPr indent="-156210" lvl="0" marL="274320" marR="0" rtl="0" algn="l">
              <a:lnSpc>
                <a:spcPct val="80000"/>
              </a:lnSpc>
              <a:spcBef>
                <a:spcPts val="372"/>
              </a:spcBef>
              <a:spcAft>
                <a:spcPts val="0"/>
              </a:spcAft>
              <a:buClr>
                <a:schemeClr val="accent1"/>
              </a:buClr>
              <a:buSzPts val="1860"/>
              <a:buFont typeface="Arial"/>
              <a:buNone/>
            </a:pPr>
            <a:r>
              <a:t/>
            </a:r>
            <a:endParaRPr b="0" i="0" sz="186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3"/>
          <p:cNvSpPr txBox="1"/>
          <p:nvPr>
            <p:ph type="title"/>
          </p:nvPr>
        </p:nvSpPr>
        <p:spPr>
          <a:xfrm>
            <a:off x="1979712" y="4581128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Impact"/>
              <a:buNone/>
            </a:pPr>
            <a:r>
              <a:rPr b="1" i="0" lang="ru-RU" sz="48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  <a:t>Признаки употребления наркотических веществ</a:t>
            </a:r>
            <a:endParaRPr b="0" i="0" sz="4800" u="none" cap="none" strike="noStrike">
              <a:solidFill>
                <a:srgbClr val="26262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14" name="Google Shape;214;p33"/>
          <p:cNvSpPr txBox="1"/>
          <p:nvPr>
            <p:ph idx="1" type="body"/>
          </p:nvPr>
        </p:nvSpPr>
        <p:spPr>
          <a:xfrm>
            <a:off x="467544" y="404664"/>
            <a:ext cx="8424936" cy="41673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74320" lvl="0" marL="27432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b="0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пропажа из дома денег, книг, одежды</a:t>
            </a:r>
            <a:endParaRPr/>
          </a:p>
          <a:p>
            <a:pPr indent="-274320" lvl="0" marL="27432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b="0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утрата интересов и пренебрежение любимыми делами </a:t>
            </a:r>
            <a:endParaRPr/>
          </a:p>
          <a:p>
            <a:pPr indent="-274320" lvl="0" marL="27432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b="0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вранье, изворотливость, лживость, болтливость, суетливость </a:t>
            </a:r>
            <a:endParaRPr/>
          </a:p>
          <a:p>
            <a:pPr indent="-274320" lvl="0" marL="27432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b="0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появление неопрятности, несоблюдение элементарных правил личной гигиены</a:t>
            </a:r>
            <a:endParaRPr/>
          </a:p>
          <a:p>
            <a:pPr indent="-274320" lvl="0" marL="27432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b="0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употребление новых слов, которых раньше не было в лексиконе (наркоманического сленга).</a:t>
            </a:r>
            <a:endParaRPr/>
          </a:p>
          <a:p>
            <a:pPr indent="-121920" lvl="0" marL="27432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4"/>
          <p:cNvSpPr txBox="1"/>
          <p:nvPr>
            <p:ph type="title"/>
          </p:nvPr>
        </p:nvSpPr>
        <p:spPr>
          <a:xfrm>
            <a:off x="2123728" y="450912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</a:pPr>
            <a:r>
              <a:rPr b="1" i="0" lang="ru-RU" sz="54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  <a:t>Вывод:</a:t>
            </a:r>
            <a:endParaRPr b="0" i="0" sz="5400" u="none" cap="none" strike="noStrike">
              <a:solidFill>
                <a:srgbClr val="26262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20" name="Google Shape;220;p34"/>
          <p:cNvSpPr txBox="1"/>
          <p:nvPr>
            <p:ph idx="1" type="body"/>
          </p:nvPr>
        </p:nvSpPr>
        <p:spPr>
          <a:xfrm>
            <a:off x="683568" y="764704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74320" lvl="0" marL="27432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Какой образ жизни ведет каждый конкретный человек, зависит только от него, поэтому и ответственность за свое здоровье каждый несет сам. Но от нашего образа жизни зависит напрямую наша жизнь и наше здоровье, а также жизнь и здоровье наших близких!</a:t>
            </a:r>
            <a:endParaRPr/>
          </a:p>
          <a:p>
            <a:pPr indent="-121920" lvl="0" marL="27432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 txBox="1"/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60"/>
              <a:buFont typeface="Impact"/>
              <a:buNone/>
            </a:pPr>
            <a:r>
              <a:rPr b="0" i="0" lang="ru-RU" sz="486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  <a:t>Составляющие здоровья:</a:t>
            </a:r>
            <a:endParaRPr/>
          </a:p>
        </p:txBody>
      </p:sp>
      <p:sp>
        <p:nvSpPr>
          <p:cNvPr id="106" name="Google Shape;106;p15"/>
          <p:cNvSpPr txBox="1"/>
          <p:nvPr>
            <p:ph idx="1" type="body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74320" lvl="0" marL="27432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здоровое питание, </a:t>
            </a:r>
            <a:endParaRPr b="0" i="0" sz="32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74320" lvl="0" marL="274320" marR="0" rtl="0" algn="l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занятия физической активностью, </a:t>
            </a:r>
            <a:endParaRPr b="0" i="0" sz="32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74320" lvl="0" marL="274320" marR="0" rtl="0" algn="l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соблюдение мер гигиены, </a:t>
            </a:r>
            <a:endParaRPr b="0" i="0" sz="32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74320" lvl="0" marL="274320" marR="0" rtl="0" algn="l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отказ от вредных привычек, </a:t>
            </a:r>
            <a:endParaRPr b="0" i="0" sz="32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74320" lvl="0" marL="274320" marR="0" rtl="0" algn="l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положительные эмоции, </a:t>
            </a:r>
            <a:endParaRPr b="0" i="0" sz="32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74320" lvl="0" marL="274320" marR="0" rtl="0" algn="l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0" i="0" lang="ru-RU" sz="3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преодоление стресса и т.д.</a:t>
            </a:r>
            <a:endParaRPr/>
          </a:p>
          <a:p>
            <a:pPr indent="-121920" lvl="0" marL="27432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 txBox="1"/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</a:pPr>
            <a:r>
              <a:t/>
            </a:r>
            <a:endParaRPr b="0" i="0" sz="5400" u="none" cap="none" strike="noStrike">
              <a:solidFill>
                <a:srgbClr val="26262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12" name="Google Shape;112;p16"/>
          <p:cNvSpPr txBox="1"/>
          <p:nvPr>
            <p:ph idx="1" type="body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74320" lvl="0" marL="274320" marR="0" rtl="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Char char="•"/>
            </a:pPr>
            <a:r>
              <a:rPr b="0" i="0" lang="ru-RU" sz="3600" u="sng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Здоровье</a:t>
            </a:r>
            <a:r>
              <a:rPr b="0" i="0" lang="ru-RU" sz="3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 – это состояние полного физического, психического и социального благополучия, а не просто отсутствие болезней и физических дефектов. </a:t>
            </a:r>
            <a:endParaRPr/>
          </a:p>
          <a:p>
            <a:pPr indent="-121920" lvl="0" marL="27432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 txBox="1"/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Impact"/>
              <a:buNone/>
            </a:pPr>
            <a:r>
              <a:rPr b="0" i="0" lang="ru-RU" sz="400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  <a:t>Наше здоровье зависит от многих внешних и внутренних факторов:</a:t>
            </a:r>
            <a:endParaRPr/>
          </a:p>
        </p:txBody>
      </p:sp>
      <p:sp>
        <p:nvSpPr>
          <p:cNvPr id="118" name="Google Shape;118;p17"/>
          <p:cNvSpPr txBox="1"/>
          <p:nvPr>
            <p:ph idx="1" type="body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74320" lvl="0" marL="27432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b="0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на 10% </a:t>
            </a:r>
            <a:r>
              <a:rPr b="1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–</a:t>
            </a:r>
            <a:r>
              <a:rPr b="0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 от медицины и медицинских работников; </a:t>
            </a:r>
            <a:endParaRPr b="0" i="0" sz="28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74320" lvl="0" marL="274320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b="0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на 20% </a:t>
            </a:r>
            <a:r>
              <a:rPr b="1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–</a:t>
            </a:r>
            <a:r>
              <a:rPr b="0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 от экологии; </a:t>
            </a:r>
            <a:endParaRPr b="0" i="0" sz="28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74320" lvl="0" marL="274320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b="0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на 20% </a:t>
            </a:r>
            <a:r>
              <a:rPr b="1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–</a:t>
            </a:r>
            <a:r>
              <a:rPr b="0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 от наследственности, то есть от тех генов, которые передались нам от родителей, </a:t>
            </a:r>
            <a:endParaRPr b="0" i="0" sz="28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74320" lvl="0" marL="274320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b="0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50% </a:t>
            </a:r>
            <a:r>
              <a:rPr b="1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–</a:t>
            </a:r>
            <a:r>
              <a:rPr b="0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 от образа жизни, который ведет человек.</a:t>
            </a:r>
            <a:endParaRPr/>
          </a:p>
          <a:p>
            <a:pPr indent="-96520" lvl="0" marL="274320" marR="0" rtl="0" algn="l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/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</a:pPr>
            <a:r>
              <a:t/>
            </a:r>
            <a:endParaRPr b="0" i="0" sz="5400" u="none" cap="none" strike="noStrike">
              <a:solidFill>
                <a:srgbClr val="26262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24" name="Google Shape;124;p18"/>
          <p:cNvSpPr txBox="1"/>
          <p:nvPr>
            <p:ph idx="1" type="body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74320" lvl="0" marL="274320" marR="0" rtl="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Char char="•"/>
            </a:pPr>
            <a:r>
              <a:rPr b="1" i="0" lang="ru-RU" sz="4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Психоактивные вещества </a:t>
            </a:r>
            <a:r>
              <a:rPr b="0" i="0" lang="ru-RU" sz="40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– это любые вещества, употребление которых приводит к изменению состояния сознания, психики.</a:t>
            </a:r>
            <a:endParaRPr b="0" i="0" sz="40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/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</a:pPr>
            <a:r>
              <a:t/>
            </a:r>
            <a:endParaRPr b="0" i="0" sz="5400" u="none" cap="none" strike="noStrike">
              <a:solidFill>
                <a:srgbClr val="26262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30" name="Google Shape;130;p19"/>
          <p:cNvSpPr txBox="1"/>
          <p:nvPr>
            <p:ph idx="1" type="body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74320" lvl="0" marL="27432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0" i="1" lang="ru-RU" sz="3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Для формирования первой устойчивой стадии пивного алкоголизма подросткам достаточно употреблять пиво дважды в неделю в течение 1,5–2 месяцев.</a:t>
            </a:r>
            <a:endParaRPr b="0" i="0" sz="32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274320" lvl="0" marL="274320" marR="0" rtl="0" algn="l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0" i="1" lang="ru-RU" sz="32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Возраст вовлечения в наркозависимость на сегодняшний день составляет 12–19 лет.</a:t>
            </a:r>
            <a:endParaRPr b="0" i="0" sz="32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/>
          <p:nvPr>
            <p:ph type="title"/>
          </p:nvPr>
        </p:nvSpPr>
        <p:spPr>
          <a:xfrm>
            <a:off x="1907704" y="4797152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10"/>
              <a:buFont typeface="Impact"/>
              <a:buNone/>
            </a:pPr>
            <a:r>
              <a:rPr b="1" i="0" lang="ru-RU" sz="441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  <a:t>Факторы, негативно влияющие на здоровье</a:t>
            </a:r>
            <a:br>
              <a:rPr b="0" i="0" lang="ru-RU" sz="486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</a:br>
            <a:endParaRPr b="0" i="0" sz="4860" u="none" cap="none" strike="noStrike">
              <a:solidFill>
                <a:srgbClr val="26262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36" name="Google Shape;136;p20"/>
          <p:cNvSpPr txBox="1"/>
          <p:nvPr>
            <p:ph idx="1" type="body"/>
          </p:nvPr>
        </p:nvSpPr>
        <p:spPr>
          <a:xfrm>
            <a:off x="762000" y="0"/>
            <a:ext cx="7543800" cy="35010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74320" lvl="0" marL="27432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Char char="•"/>
            </a:pPr>
            <a:r>
              <a:rPr b="1" i="0" lang="ru-RU" sz="3600" u="sng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Курение</a:t>
            </a:r>
            <a:endParaRPr/>
          </a:p>
          <a:p>
            <a:pPr indent="-274320" lvl="0" marL="274320" marR="0" rtl="0" algn="l">
              <a:spcBef>
                <a:spcPts val="72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Char char="•"/>
            </a:pPr>
            <a:r>
              <a:rPr b="0" i="0" lang="ru-RU" sz="36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Пассивное курение всего лишь в 2 раза менее вредно, чем активное.</a:t>
            </a:r>
            <a:endParaRPr/>
          </a:p>
          <a:p>
            <a:pPr indent="-45720" lvl="0" marL="274320" marR="0" rtl="0" algn="l">
              <a:spcBef>
                <a:spcPts val="72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  <a:p>
            <a:pPr indent="-121920" lvl="0" marL="27432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/>
          <p:nvPr>
            <p:ph type="title"/>
          </p:nvPr>
        </p:nvSpPr>
        <p:spPr>
          <a:xfrm>
            <a:off x="2123728" y="4437112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60"/>
              <a:buFont typeface="Impact"/>
              <a:buNone/>
            </a:pPr>
            <a:r>
              <a:rPr b="1" i="0" lang="ru-RU" sz="4860" u="none" cap="none" strike="noStrik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rPr>
              <a:t>Факторы, негативно влияющие на здоровье</a:t>
            </a:r>
            <a:endParaRPr b="0" i="0" sz="4860" u="none" cap="none" strike="noStrike">
              <a:solidFill>
                <a:srgbClr val="262626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42" name="Google Shape;142;p21"/>
          <p:cNvSpPr txBox="1"/>
          <p:nvPr>
            <p:ph idx="1" type="body"/>
          </p:nvPr>
        </p:nvSpPr>
        <p:spPr>
          <a:xfrm>
            <a:off x="251520" y="404664"/>
            <a:ext cx="8568952" cy="45365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74320" lvl="0" marL="27432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b="0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По данным официального отчета Генерального хирурга США о вреде пассивного курения в 2008 году:</a:t>
            </a:r>
            <a:endParaRPr/>
          </a:p>
          <a:p>
            <a:pPr indent="-274320" lvl="0" marL="27432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b="0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пассивное курение приводит к преждевременной смерти и развитию заболеваний у детей и взрослых, которые не курят;</a:t>
            </a:r>
            <a:endParaRPr/>
          </a:p>
          <a:p>
            <a:pPr indent="-274320" lvl="0" marL="274320" marR="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</a:pPr>
            <a:r>
              <a:rPr b="0" i="0" lang="ru-RU" sz="2800" u="none" cap="none" strike="noStrike">
                <a:solidFill>
                  <a:schemeClr val="dk2"/>
                </a:solidFill>
                <a:latin typeface="Times"/>
                <a:ea typeface="Times"/>
                <a:cs typeface="Times"/>
                <a:sym typeface="Times"/>
              </a:rPr>
              <a:t>у детей, которые подвергаются пассивному курению, возрастает риск развития синдрома внезапной смерти новорожденных детей, респираторных инфекций, заболеваний носоглотки, отитов, бронхиальной астмы;</a:t>
            </a:r>
            <a:endParaRPr/>
          </a:p>
          <a:p>
            <a:pPr indent="-121920" lvl="0" marL="274320" marR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2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NewsPrint">
  <a:themeElements>
    <a:clrScheme name="NewsPrint">
      <a:dk1>
        <a:srgbClr val="000000"/>
      </a:dk1>
      <a:lt1>
        <a:srgbClr val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